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81" r:id="rId17"/>
    <p:sldId id="279" r:id="rId18"/>
    <p:sldId id="274" r:id="rId19"/>
    <p:sldId id="282" r:id="rId20"/>
    <p:sldId id="276" r:id="rId21"/>
    <p:sldId id="280" r:id="rId22"/>
    <p:sldId id="283" r:id="rId23"/>
    <p:sldId id="285" r:id="rId24"/>
    <p:sldId id="286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A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2ED6C-19E0-407B-8BF5-6297F88AEEE7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056E4-DA99-4AC9-83C2-4D55993392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35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056E4-DA99-4AC9-83C2-4D55993392E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79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056E4-DA99-4AC9-83C2-4D55993392E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97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B83FC-6AFD-D447-37EA-9CD12B0D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1E28B0-AB67-7908-B7A3-FC2E10E19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C2B43B-21DF-EC14-70CD-E3D749FE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996D91-60B2-3598-4F26-326CB0B3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5A7EE4-4885-AD6F-5270-BB65E98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0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9DEED-0F36-10AA-2942-26B02D58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4DDFAB-0F22-28F2-2589-DA715788E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4FF447-F8CF-A456-360E-6B6627E4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6FFDC-269F-5B22-4B8B-CF367688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7CDE7-9853-031E-1C88-E7284707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7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5406250-FFB6-D8AC-16C6-B2918F98A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52545F2-195B-7068-C794-FFDC401F6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ABF41-EE7D-3715-B1E3-838AE103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50095-280E-5796-CC66-B50277FC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E46314-7577-36F6-9E41-4248E194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00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1A1E0-AB7E-D531-1331-9BDD405B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5B5AA7-076A-E548-5055-3C18FF6E1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7BF6D4-2734-261A-9E04-289C2C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E72C7-3DA6-3C89-65E3-A14E6676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1A636-C3AE-AEB7-38BB-B935073C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09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093A9B-001E-77A8-F56A-AE823888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AFEBC6-B117-FABF-AB9F-FECC103BA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539004-13AF-C8BF-C45F-0ED532FD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162A47-AC93-614E-EF33-F99A5ED6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CCE9A1-21F5-CE86-E88C-8E778CCC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95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6C0B6-146C-7907-8B10-E1B89233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381AC-3C9B-0F11-DC5F-FE1DE2DD3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674347-2C42-C231-E120-4A176B1D6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63E722-AB9D-AEE9-4C97-40A0F828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DF48FE-092C-848A-D450-D3AD40AB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A897EC-4D5B-9E3E-4A55-CE848CED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7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6AD8F-300E-0EEC-651D-1795D457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FF2D11-AE75-B50F-9ABF-6F5A29FA1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D29443-8356-9E99-303F-0573B306D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53891A-CD99-5121-A427-118970FB5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CCC36D-80B2-9CF6-EF18-2466F584B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0A64225-F9B4-EF82-ED89-0D2280CA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DA4B0E-A51B-5F00-683D-F3179428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FA763F-89E2-591E-A48F-CD72810B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58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93FB0E-2FFA-7A1B-67BE-A94AFD77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347065-8C54-D835-F710-A117D919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A2CE41-A268-AFF4-1C36-9CF22DAE2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ED7DE0-EDDC-2F52-70C5-8025287F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95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E2F2B1-DC68-BCD2-BCAD-7690541CF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B5C939-96C5-51B3-07AC-8A5D5CF1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D3775A-4AED-3DA7-97F7-D335B0F9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26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D0A8F-A17F-8A63-6874-93897195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9DD7AE-3680-04F0-F7C6-7AEB0E47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89FFFF-7962-A333-1CB8-47913FA11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8A75BA-429B-FDF4-0953-795DF73B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A9776A-87CC-CBC1-37D7-7AC19730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918C27-974B-6AA2-D9E7-CAE9FB45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47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24C2A-93B8-7C5D-53D6-C39A1D0D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7238698-18DA-EFA4-A6D0-2B3434DE88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9376BA-783F-6FF3-94F5-AC0415181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19A47A-84F1-F545-39B2-F33C66822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50CC02-26CB-7D4D-FD8B-29790D68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9F0D99-A248-F782-58B2-B14F4BD2F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85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0663DF0-E262-EC8F-6A64-12B827A9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DAFDD-B5F1-8A92-5A2C-56607C766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BD844-0595-0547-38FB-3629F1D51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C6F62-8ECE-49D4-BFAE-6A42528F14F0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2FCC03-A2D5-7B1B-9CEE-15354CEA6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5CED7-8207-83AD-B15E-7F377279C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4FDC-8331-43C5-AB7C-E274E46BE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398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E7EDFAB-8143-DAC6-1544-E03E59C857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Adrian </a:t>
            </a:r>
            <a:r>
              <a:rPr lang="de-DE" dirty="0" err="1"/>
              <a:t>Allweier</a:t>
            </a:r>
            <a:r>
              <a:rPr lang="de-DE" dirty="0"/>
              <a:t> – Pascal Buhl</a:t>
            </a:r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643A80-87F3-DD99-4C09-EC27F8D4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89" y="1012016"/>
            <a:ext cx="2590022" cy="259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549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2507EAD-67E6-5DA9-4931-A16DD916EAEB}"/>
              </a:ext>
            </a:extLst>
          </p:cNvPr>
          <p:cNvSpPr/>
          <p:nvPr/>
        </p:nvSpPr>
        <p:spPr>
          <a:xfrm>
            <a:off x="838199" y="3130812"/>
            <a:ext cx="10515599" cy="6694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62D398-DFF4-2EBE-613F-719336AEB4B8}"/>
              </a:ext>
            </a:extLst>
          </p:cNvPr>
          <p:cNvSpPr/>
          <p:nvPr/>
        </p:nvSpPr>
        <p:spPr>
          <a:xfrm>
            <a:off x="838199" y="4238348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365AAA7-1A56-EB7C-C9C2-49BCF520CA83}"/>
              </a:ext>
            </a:extLst>
          </p:cNvPr>
          <p:cNvSpPr/>
          <p:nvPr/>
        </p:nvSpPr>
        <p:spPr>
          <a:xfrm>
            <a:off x="838198" y="5095752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9D6114-94ED-608C-6B91-F0C4EC26BBF7}"/>
              </a:ext>
            </a:extLst>
          </p:cNvPr>
          <p:cNvSpPr/>
          <p:nvPr/>
        </p:nvSpPr>
        <p:spPr>
          <a:xfrm>
            <a:off x="838200" y="2256818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27C6D4-CD5A-AC20-5CD0-CC65CE66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238" cy="1325563"/>
          </a:xfrm>
        </p:spPr>
        <p:txBody>
          <a:bodyPr/>
          <a:lstStyle/>
          <a:p>
            <a:r>
              <a:rPr lang="de-DE" dirty="0"/>
              <a:t>4.3. Use-Case-Spezifikation: geringer Detailgrad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26B9FE-8EC5-4ADB-B44E-AC99EBD9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599" cy="4451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Name:</a:t>
            </a:r>
          </a:p>
          <a:p>
            <a:pPr marL="0" indent="0">
              <a:buNone/>
            </a:pPr>
            <a:r>
              <a:rPr lang="de-DE" sz="2000" dirty="0"/>
              <a:t>Firmenportfolio anzeigen</a:t>
            </a:r>
          </a:p>
          <a:p>
            <a:pPr marL="0" indent="0">
              <a:buNone/>
            </a:pPr>
            <a:r>
              <a:rPr lang="de-DE" sz="2400" b="1" dirty="0"/>
              <a:t>Zusammenfassung:</a:t>
            </a:r>
          </a:p>
          <a:p>
            <a:pPr marL="0" indent="0">
              <a:buNone/>
            </a:pPr>
            <a:r>
              <a:rPr lang="de-DE" sz="2000" dirty="0"/>
              <a:t>Um einem Besucher einen Eindruck zu verschaffen wird ihm ein kurzer beschreibender Text über uns angezeigt. Dieser erscheint nur bei seinem ersten Besuch.</a:t>
            </a:r>
          </a:p>
          <a:p>
            <a:pPr marL="0" indent="0">
              <a:buNone/>
            </a:pPr>
            <a:r>
              <a:rPr lang="de-DE" sz="2400" b="1" dirty="0"/>
              <a:t>Akteur:</a:t>
            </a:r>
          </a:p>
          <a:p>
            <a:pPr marL="0" indent="0">
              <a:buNone/>
            </a:pPr>
            <a:r>
              <a:rPr lang="de-DE" sz="2000" dirty="0"/>
              <a:t>Seitenbesucher</a:t>
            </a:r>
          </a:p>
          <a:p>
            <a:pPr marL="0" indent="0">
              <a:buNone/>
            </a:pPr>
            <a:r>
              <a:rPr lang="de-DE" sz="2400" b="1" dirty="0"/>
              <a:t>Auslösendes Ereignis:</a:t>
            </a:r>
          </a:p>
          <a:p>
            <a:pPr marL="0" indent="0">
              <a:buNone/>
            </a:pPr>
            <a:r>
              <a:rPr lang="de-DE" sz="2000" dirty="0"/>
              <a:t>Erster Aufruf der Webseite.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60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2507EAD-67E6-5DA9-4931-A16DD916EAEB}"/>
              </a:ext>
            </a:extLst>
          </p:cNvPr>
          <p:cNvSpPr/>
          <p:nvPr/>
        </p:nvSpPr>
        <p:spPr>
          <a:xfrm>
            <a:off x="838199" y="3130812"/>
            <a:ext cx="10515599" cy="6694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62D398-DFF4-2EBE-613F-719336AEB4B8}"/>
              </a:ext>
            </a:extLst>
          </p:cNvPr>
          <p:cNvSpPr/>
          <p:nvPr/>
        </p:nvSpPr>
        <p:spPr>
          <a:xfrm>
            <a:off x="838199" y="4238348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365AAA7-1A56-EB7C-C9C2-49BCF520CA83}"/>
              </a:ext>
            </a:extLst>
          </p:cNvPr>
          <p:cNvSpPr/>
          <p:nvPr/>
        </p:nvSpPr>
        <p:spPr>
          <a:xfrm>
            <a:off x="838198" y="5095752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9D6114-94ED-608C-6B91-F0C4EC26BBF7}"/>
              </a:ext>
            </a:extLst>
          </p:cNvPr>
          <p:cNvSpPr/>
          <p:nvPr/>
        </p:nvSpPr>
        <p:spPr>
          <a:xfrm>
            <a:off x="838200" y="2256818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26B9FE-8EC5-4ADB-B44E-AC99EBD9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599" cy="4451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Name:</a:t>
            </a:r>
          </a:p>
          <a:p>
            <a:pPr marL="0" indent="0">
              <a:buNone/>
            </a:pPr>
            <a:r>
              <a:rPr lang="de-DE" sz="2000" dirty="0"/>
              <a:t>Produkt anlegen</a:t>
            </a:r>
          </a:p>
          <a:p>
            <a:pPr marL="0" indent="0">
              <a:buNone/>
            </a:pPr>
            <a:r>
              <a:rPr lang="de-DE" sz="2400" b="1" dirty="0"/>
              <a:t>Zusammenfassung:</a:t>
            </a:r>
          </a:p>
          <a:p>
            <a:pPr marL="0" indent="0">
              <a:buNone/>
            </a:pPr>
            <a:r>
              <a:rPr lang="de-DE" sz="2000" dirty="0"/>
              <a:t>Ein neues Produkt kann auf unserer Seite im Administratorenportal angelegt werden. Hierüber können sämtliche Produktdetails sowie Bilder gepflegt werden.</a:t>
            </a:r>
          </a:p>
          <a:p>
            <a:pPr marL="0" indent="0">
              <a:buNone/>
            </a:pPr>
            <a:r>
              <a:rPr lang="de-DE" sz="2400" b="1" dirty="0"/>
              <a:t>Akteur:</a:t>
            </a:r>
          </a:p>
          <a:p>
            <a:pPr marL="0" indent="0">
              <a:buNone/>
            </a:pPr>
            <a:r>
              <a:rPr lang="de-DE" sz="2000" dirty="0"/>
              <a:t>Administrator</a:t>
            </a:r>
          </a:p>
          <a:p>
            <a:pPr marL="0" indent="0">
              <a:buNone/>
            </a:pPr>
            <a:r>
              <a:rPr lang="de-DE" sz="2400" b="1" dirty="0"/>
              <a:t>Auslösendes Ereignis:</a:t>
            </a:r>
          </a:p>
          <a:p>
            <a:pPr marL="0" indent="0">
              <a:buNone/>
            </a:pPr>
            <a:r>
              <a:rPr lang="de-DE" sz="2000" dirty="0"/>
              <a:t>Neues Produkt erhalten.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983339F-DCA9-7886-60BF-E851BCD1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238" cy="1325563"/>
          </a:xfrm>
        </p:spPr>
        <p:txBody>
          <a:bodyPr/>
          <a:lstStyle/>
          <a:p>
            <a:r>
              <a:rPr lang="de-DE" dirty="0"/>
              <a:t>4.3. Use-Case-Spezifikation: geringer Detailgrad</a:t>
            </a:r>
          </a:p>
        </p:txBody>
      </p:sp>
    </p:spTree>
    <p:extLst>
      <p:ext uri="{BB962C8B-B14F-4D97-AF65-F5344CB8AC3E}">
        <p14:creationId xmlns:p14="http://schemas.microsoft.com/office/powerpoint/2010/main" val="329373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2507EAD-67E6-5DA9-4931-A16DD916EAEB}"/>
              </a:ext>
            </a:extLst>
          </p:cNvPr>
          <p:cNvSpPr/>
          <p:nvPr/>
        </p:nvSpPr>
        <p:spPr>
          <a:xfrm>
            <a:off x="838199" y="3130812"/>
            <a:ext cx="10515599" cy="6694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62D398-DFF4-2EBE-613F-719336AEB4B8}"/>
              </a:ext>
            </a:extLst>
          </p:cNvPr>
          <p:cNvSpPr/>
          <p:nvPr/>
        </p:nvSpPr>
        <p:spPr>
          <a:xfrm>
            <a:off x="838199" y="4238348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365AAA7-1A56-EB7C-C9C2-49BCF520CA83}"/>
              </a:ext>
            </a:extLst>
          </p:cNvPr>
          <p:cNvSpPr/>
          <p:nvPr/>
        </p:nvSpPr>
        <p:spPr>
          <a:xfrm>
            <a:off x="838198" y="5095752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9D6114-94ED-608C-6B91-F0C4EC26BBF7}"/>
              </a:ext>
            </a:extLst>
          </p:cNvPr>
          <p:cNvSpPr/>
          <p:nvPr/>
        </p:nvSpPr>
        <p:spPr>
          <a:xfrm>
            <a:off x="838200" y="2256818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26B9FE-8EC5-4ADB-B44E-AC99EBD9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599" cy="4451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Name:</a:t>
            </a:r>
          </a:p>
          <a:p>
            <a:pPr marL="0" indent="0">
              <a:buNone/>
            </a:pPr>
            <a:r>
              <a:rPr lang="de-DE" sz="2000" dirty="0"/>
              <a:t>Produkt suchen</a:t>
            </a:r>
          </a:p>
          <a:p>
            <a:pPr marL="0" indent="0">
              <a:buNone/>
            </a:pPr>
            <a:r>
              <a:rPr lang="de-DE" sz="2400" b="1" dirty="0"/>
              <a:t>Zusammenfassung:</a:t>
            </a:r>
          </a:p>
          <a:p>
            <a:pPr marL="0" indent="0">
              <a:buNone/>
            </a:pPr>
            <a:r>
              <a:rPr lang="de-DE" sz="2000" dirty="0"/>
              <a:t>Produkte können durch ein definiertes Suchfeld durch Eingabe mehrerer Schlagwörter gefunden werden. Eine Auflistung aller Produkte welche diese Schlagwörter enthalten wird angezeigt.</a:t>
            </a:r>
          </a:p>
          <a:p>
            <a:pPr marL="0" indent="0">
              <a:buNone/>
            </a:pPr>
            <a:r>
              <a:rPr lang="de-DE" sz="2400" b="1" dirty="0"/>
              <a:t>Akteur:</a:t>
            </a:r>
          </a:p>
          <a:p>
            <a:pPr marL="0" indent="0">
              <a:buNone/>
            </a:pPr>
            <a:r>
              <a:rPr lang="de-DE" sz="2000" dirty="0"/>
              <a:t>Seitenbesucher, Registrierter Benutzer</a:t>
            </a:r>
          </a:p>
          <a:p>
            <a:pPr marL="0" indent="0">
              <a:buNone/>
            </a:pPr>
            <a:r>
              <a:rPr lang="de-DE" sz="2400" b="1" dirty="0"/>
              <a:t>Auslösendes Ereignis:</a:t>
            </a:r>
          </a:p>
          <a:p>
            <a:pPr marL="0" indent="0">
              <a:buNone/>
            </a:pPr>
            <a:r>
              <a:rPr lang="de-DE" sz="2000" dirty="0"/>
              <a:t>Suche nach bekanntem Produkt.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0D29B24-E458-0C4D-8625-1A21FD2F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238" cy="1325563"/>
          </a:xfrm>
        </p:spPr>
        <p:txBody>
          <a:bodyPr/>
          <a:lstStyle/>
          <a:p>
            <a:r>
              <a:rPr lang="de-DE" dirty="0"/>
              <a:t>4.3. Use-Case-Spezifikation: geringer Detailgrad</a:t>
            </a:r>
          </a:p>
        </p:txBody>
      </p:sp>
    </p:spTree>
    <p:extLst>
      <p:ext uri="{BB962C8B-B14F-4D97-AF65-F5344CB8AC3E}">
        <p14:creationId xmlns:p14="http://schemas.microsoft.com/office/powerpoint/2010/main" val="240752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2507EAD-67E6-5DA9-4931-A16DD916EAEB}"/>
              </a:ext>
            </a:extLst>
          </p:cNvPr>
          <p:cNvSpPr/>
          <p:nvPr/>
        </p:nvSpPr>
        <p:spPr>
          <a:xfrm>
            <a:off x="838199" y="3130812"/>
            <a:ext cx="10515599" cy="6694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62D398-DFF4-2EBE-613F-719336AEB4B8}"/>
              </a:ext>
            </a:extLst>
          </p:cNvPr>
          <p:cNvSpPr/>
          <p:nvPr/>
        </p:nvSpPr>
        <p:spPr>
          <a:xfrm>
            <a:off x="838199" y="4238348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365AAA7-1A56-EB7C-C9C2-49BCF520CA83}"/>
              </a:ext>
            </a:extLst>
          </p:cNvPr>
          <p:cNvSpPr/>
          <p:nvPr/>
        </p:nvSpPr>
        <p:spPr>
          <a:xfrm>
            <a:off x="838198" y="5095752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9D6114-94ED-608C-6B91-F0C4EC26BBF7}"/>
              </a:ext>
            </a:extLst>
          </p:cNvPr>
          <p:cNvSpPr/>
          <p:nvPr/>
        </p:nvSpPr>
        <p:spPr>
          <a:xfrm>
            <a:off x="838200" y="2256818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26B9FE-8EC5-4ADB-B44E-AC99EBD9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599" cy="4451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Name:</a:t>
            </a:r>
          </a:p>
          <a:p>
            <a:pPr marL="0" indent="0">
              <a:buNone/>
            </a:pPr>
            <a:r>
              <a:rPr lang="de-DE" sz="2000" dirty="0"/>
              <a:t>Bestellung aufgeben</a:t>
            </a:r>
          </a:p>
          <a:p>
            <a:pPr marL="0" indent="0">
              <a:buNone/>
            </a:pPr>
            <a:r>
              <a:rPr lang="de-DE" sz="2400" b="1" dirty="0"/>
              <a:t>Zusammenfassung:</a:t>
            </a:r>
          </a:p>
          <a:p>
            <a:pPr marL="0" indent="0">
              <a:buNone/>
            </a:pPr>
            <a:r>
              <a:rPr lang="de-DE" sz="2000" dirty="0"/>
              <a:t>Bestellungen können auf der Seite über einen Warenkorb aufgegeben werden. Hierbei können mehrere Zahlungsarten verwendet werden.</a:t>
            </a:r>
          </a:p>
          <a:p>
            <a:pPr marL="0" indent="0">
              <a:buNone/>
            </a:pPr>
            <a:r>
              <a:rPr lang="de-DE" sz="2400" b="1" dirty="0"/>
              <a:t>Akteur:</a:t>
            </a:r>
          </a:p>
          <a:p>
            <a:pPr marL="0" indent="0">
              <a:buNone/>
            </a:pPr>
            <a:r>
              <a:rPr lang="de-DE" sz="2000" dirty="0"/>
              <a:t>Seitenbesucher, Registrierter Benutzer</a:t>
            </a:r>
          </a:p>
          <a:p>
            <a:pPr marL="0" indent="0">
              <a:buNone/>
            </a:pPr>
            <a:r>
              <a:rPr lang="de-DE" sz="2400" b="1" dirty="0"/>
              <a:t>Auslösendes Ereignis:</a:t>
            </a:r>
          </a:p>
          <a:p>
            <a:pPr marL="0" indent="0">
              <a:buNone/>
            </a:pPr>
            <a:r>
              <a:rPr lang="de-DE" sz="2000" dirty="0"/>
              <a:t>Akteur möchte Produkt erwerben.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8F4307A-B3C5-E9B9-93F3-2A7421BD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238" cy="1325563"/>
          </a:xfrm>
        </p:spPr>
        <p:txBody>
          <a:bodyPr/>
          <a:lstStyle/>
          <a:p>
            <a:r>
              <a:rPr lang="de-DE" dirty="0"/>
              <a:t>4.3. Use-Case-Spezifikation: geringer Detailgrad</a:t>
            </a:r>
          </a:p>
        </p:txBody>
      </p:sp>
    </p:spTree>
    <p:extLst>
      <p:ext uri="{BB962C8B-B14F-4D97-AF65-F5344CB8AC3E}">
        <p14:creationId xmlns:p14="http://schemas.microsoft.com/office/powerpoint/2010/main" val="129526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2507EAD-67E6-5DA9-4931-A16DD916EAEB}"/>
              </a:ext>
            </a:extLst>
          </p:cNvPr>
          <p:cNvSpPr/>
          <p:nvPr/>
        </p:nvSpPr>
        <p:spPr>
          <a:xfrm>
            <a:off x="838199" y="3130812"/>
            <a:ext cx="10515599" cy="6694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62D398-DFF4-2EBE-613F-719336AEB4B8}"/>
              </a:ext>
            </a:extLst>
          </p:cNvPr>
          <p:cNvSpPr/>
          <p:nvPr/>
        </p:nvSpPr>
        <p:spPr>
          <a:xfrm>
            <a:off x="838199" y="4238348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365AAA7-1A56-EB7C-C9C2-49BCF520CA83}"/>
              </a:ext>
            </a:extLst>
          </p:cNvPr>
          <p:cNvSpPr/>
          <p:nvPr/>
        </p:nvSpPr>
        <p:spPr>
          <a:xfrm>
            <a:off x="838198" y="5095752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9D6114-94ED-608C-6B91-F0C4EC26BBF7}"/>
              </a:ext>
            </a:extLst>
          </p:cNvPr>
          <p:cNvSpPr/>
          <p:nvPr/>
        </p:nvSpPr>
        <p:spPr>
          <a:xfrm>
            <a:off x="838200" y="2256818"/>
            <a:ext cx="10515599" cy="425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26B9FE-8EC5-4ADB-B44E-AC99EBD9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599" cy="4451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Name:</a:t>
            </a:r>
          </a:p>
          <a:p>
            <a:pPr marL="0" indent="0">
              <a:buNone/>
            </a:pPr>
            <a:r>
              <a:rPr lang="de-DE" sz="2000" dirty="0"/>
              <a:t>Rabattcode einlösen</a:t>
            </a:r>
          </a:p>
          <a:p>
            <a:pPr marL="0" indent="0">
              <a:buNone/>
            </a:pPr>
            <a:r>
              <a:rPr lang="de-DE" sz="2400" b="1" dirty="0"/>
              <a:t>Zusammenfassung:</a:t>
            </a:r>
          </a:p>
          <a:p>
            <a:pPr marL="0" indent="0">
              <a:buNone/>
            </a:pPr>
            <a:r>
              <a:rPr lang="de-DE" sz="2000" dirty="0"/>
              <a:t>Ein zur Verfügung gestellter Rabattcode kann im Bestellvorgang eingelöst werden. Pro Bestellung kann nur ein Code eingelöst werden.</a:t>
            </a:r>
          </a:p>
          <a:p>
            <a:pPr marL="0" indent="0">
              <a:buNone/>
            </a:pPr>
            <a:r>
              <a:rPr lang="de-DE" sz="2400" b="1" dirty="0"/>
              <a:t>Akteur:</a:t>
            </a:r>
          </a:p>
          <a:p>
            <a:pPr marL="0" indent="0">
              <a:buNone/>
            </a:pPr>
            <a:r>
              <a:rPr lang="de-DE" sz="2000" dirty="0"/>
              <a:t>Registrierter Benutzer</a:t>
            </a:r>
          </a:p>
          <a:p>
            <a:pPr marL="0" indent="0">
              <a:buNone/>
            </a:pPr>
            <a:r>
              <a:rPr lang="de-DE" sz="2400" b="1" dirty="0"/>
              <a:t>Auslösendes Ereignis:</a:t>
            </a:r>
          </a:p>
          <a:p>
            <a:pPr marL="0" indent="0">
              <a:buNone/>
            </a:pPr>
            <a:r>
              <a:rPr lang="de-DE" sz="2000" dirty="0"/>
              <a:t>Bezahlvorgang im Bestellprozess gestartet.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F2415C2-9225-CFF1-900B-0808EFBE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238" cy="1325563"/>
          </a:xfrm>
        </p:spPr>
        <p:txBody>
          <a:bodyPr/>
          <a:lstStyle/>
          <a:p>
            <a:r>
              <a:rPr lang="de-DE" dirty="0"/>
              <a:t>4.3. Use-Case-Spezifikation: geringer Detailgrad</a:t>
            </a:r>
          </a:p>
        </p:txBody>
      </p:sp>
    </p:spTree>
    <p:extLst>
      <p:ext uri="{BB962C8B-B14F-4D97-AF65-F5344CB8AC3E}">
        <p14:creationId xmlns:p14="http://schemas.microsoft.com/office/powerpoint/2010/main" val="3951336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66995-E79B-3E1A-597F-3DC0B78A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0ABA65-7F51-572B-6BDB-2A8B47125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222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78BAC-484F-F266-172A-15651127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5787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 dirty="0"/>
              <a:t>                       Moodboard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074556C-3CC4-4280-5880-8D1D22935C45}"/>
              </a:ext>
            </a:extLst>
          </p:cNvPr>
          <p:cNvGrpSpPr/>
          <p:nvPr/>
        </p:nvGrpSpPr>
        <p:grpSpPr>
          <a:xfrm>
            <a:off x="643731" y="960093"/>
            <a:ext cx="10904538" cy="5465763"/>
            <a:chOff x="1048052" y="1272609"/>
            <a:chExt cx="10904538" cy="5465763"/>
          </a:xfrm>
        </p:grpSpPr>
        <p:pic>
          <p:nvPicPr>
            <p:cNvPr id="3" name="Grafik 2" descr="Ein Bild, das Baum, Gras, draußen, Pflanze enthält.&#10;&#10;Automatisch generierte Beschreibung">
              <a:extLst>
                <a:ext uri="{FF2B5EF4-FFF2-40B4-BE49-F238E27FC236}">
                  <a16:creationId xmlns:a16="http://schemas.microsoft.com/office/drawing/2014/main" id="{C2190523-219E-68DF-4426-7FCDFE0A1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052" y="1272609"/>
              <a:ext cx="3179763" cy="2090738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3EB7B1A-9918-E735-524B-77B2FEA06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052" y="3439547"/>
              <a:ext cx="3179763" cy="1343025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40E6537-C81A-D20D-D846-9A0D0825A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427" y="1272609"/>
              <a:ext cx="7650163" cy="3506788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1C21042-FC22-F2F7-D557-A626E9AAE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052" y="4854009"/>
              <a:ext cx="1927225" cy="1884363"/>
            </a:xfrm>
            <a:prstGeom prst="rect">
              <a:avLst/>
            </a:prstGeom>
          </p:spPr>
        </p:pic>
        <p:pic>
          <p:nvPicPr>
            <p:cNvPr id="8" name="Grafik 7" descr="Ein Bild, das Kalender enthält.&#10;&#10;Automatisch generierte Beschreibung">
              <a:extLst>
                <a:ext uri="{FF2B5EF4-FFF2-40B4-BE49-F238E27FC236}">
                  <a16:creationId xmlns:a16="http://schemas.microsoft.com/office/drawing/2014/main" id="{D78FB59E-FFE8-6E94-B6AF-142F4E266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889" y="4854009"/>
              <a:ext cx="1884363" cy="188436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1842FA0-521A-DF27-77FE-60BF6104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277" y="4854009"/>
              <a:ext cx="1392238" cy="1884363"/>
            </a:xfrm>
            <a:prstGeom prst="rect">
              <a:avLst/>
            </a:prstGeom>
          </p:spPr>
        </p:pic>
        <p:pic>
          <p:nvPicPr>
            <p:cNvPr id="10" name="Grafik 9" descr="Ein Bild, das Im Haus, Fenster, mehrere enthält.&#10;&#10;Automatisch generierte Beschreibung">
              <a:extLst>
                <a:ext uri="{FF2B5EF4-FFF2-40B4-BE49-F238E27FC236}">
                  <a16:creationId xmlns:a16="http://schemas.microsoft.com/office/drawing/2014/main" id="{D5CD3023-FAE0-9E18-526D-1BE7E7DC0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27" y="4854009"/>
              <a:ext cx="2867025" cy="1884363"/>
            </a:xfrm>
            <a:prstGeom prst="rect">
              <a:avLst/>
            </a:prstGeom>
          </p:spPr>
        </p:pic>
        <p:pic>
          <p:nvPicPr>
            <p:cNvPr id="11" name="Grafik 10" descr="Ein Bild, das Person, Pflanze, Frosch enthält.&#10;&#10;Automatisch generierte Beschreibung">
              <a:extLst>
                <a:ext uri="{FF2B5EF4-FFF2-40B4-BE49-F238E27FC236}">
                  <a16:creationId xmlns:a16="http://schemas.microsoft.com/office/drawing/2014/main" id="{BED9D4A4-C701-9376-7579-3D49D6FD9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4177" y="4854009"/>
              <a:ext cx="2538413" cy="1884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6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78BAC-484F-F266-172A-15651127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5787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 dirty="0"/>
              <a:t>                       Style </a:t>
            </a:r>
            <a:r>
              <a:rPr lang="de-DE" dirty="0" err="1"/>
              <a:t>Tile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8DF29-A355-7A84-A483-1D160A38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88" r="21838" b="8435"/>
          <a:stretch/>
        </p:blipFill>
        <p:spPr>
          <a:xfrm>
            <a:off x="0" y="2204564"/>
            <a:ext cx="7132412" cy="3617502"/>
          </a:xfrm>
          <a:prstGeom prst="rect">
            <a:avLst/>
          </a:prstGeom>
        </p:spPr>
      </p:pic>
      <p:pic>
        <p:nvPicPr>
          <p:cNvPr id="19" name="Inhaltsplatzhalter 4">
            <a:extLst>
              <a:ext uri="{FF2B5EF4-FFF2-40B4-BE49-F238E27FC236}">
                <a16:creationId xmlns:a16="http://schemas.microsoft.com/office/drawing/2014/main" id="{3A234414-E1C6-6463-C752-A8E5BC7B6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4" y="0"/>
            <a:ext cx="2003992" cy="2003992"/>
          </a:xfr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5179053-B2D7-0084-1056-80B51441AE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48" r="73797" b="27932"/>
          <a:stretch/>
        </p:blipFill>
        <p:spPr>
          <a:xfrm>
            <a:off x="7847636" y="1948115"/>
            <a:ext cx="3877519" cy="41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69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66995-E79B-3E1A-597F-3DC0B78A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Navigation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0ABA65-7F51-572B-6BDB-2A8B47125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6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78BAC-484F-F266-172A-15651127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5787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 dirty="0"/>
              <a:t>                       Site-</a:t>
            </a:r>
            <a:r>
              <a:rPr lang="de-DE" dirty="0" err="1"/>
              <a:t>Map</a:t>
            </a:r>
            <a:endParaRPr lang="de-DE" dirty="0"/>
          </a:p>
        </p:txBody>
      </p:sp>
      <p:pic>
        <p:nvPicPr>
          <p:cNvPr id="19" name="Inhaltsplatzhalter 4">
            <a:extLst>
              <a:ext uri="{FF2B5EF4-FFF2-40B4-BE49-F238E27FC236}">
                <a16:creationId xmlns:a16="http://schemas.microsoft.com/office/drawing/2014/main" id="{3A234414-E1C6-6463-C752-A8E5BC7B6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4" y="0"/>
            <a:ext cx="2003992" cy="2003992"/>
          </a:xfrm>
        </p:spPr>
      </p:pic>
    </p:spTree>
    <p:extLst>
      <p:ext uri="{BB962C8B-B14F-4D97-AF65-F5344CB8AC3E}">
        <p14:creationId xmlns:p14="http://schemas.microsoft.com/office/powerpoint/2010/main" val="166243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3B428-CF4C-BAAF-70EE-F2149ECD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Projektziele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FFF6C-50C7-73CA-03CB-6592FB649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Durch einen unübersichtlichen Supplementmarkt im Sport wollen wir eine einheitliche übersichtliche Plattform für nachhaltige Nahrungsergänzungsmittel schaffen.</a:t>
            </a:r>
          </a:p>
          <a:p>
            <a:r>
              <a:rPr lang="de-DE" dirty="0"/>
              <a:t>Wenige Personen achten auf ihre Vitalstoffwerte, weshalb wir Aufklärung mit einem speziellen Produktspektrum bieten.</a:t>
            </a:r>
          </a:p>
          <a:p>
            <a:r>
              <a:rPr lang="de-DE" dirty="0"/>
              <a:t>Vitalstoffe sind speziell für höhere Generationen wichtig. Deshalb bieten wir diese gebündelt auf einer nutzerfreundlichen Plattform an.</a:t>
            </a:r>
          </a:p>
          <a:p>
            <a:r>
              <a:rPr lang="de-DE" dirty="0"/>
              <a:t>Nachhaltigkeit ist heutzutage ein wesentliches Thema. Durch transparente Produktbeschreibungen ist die Herkunft unseres Angebots stets nachvollziehbar.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70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9CA43-FA42-E8B2-EF0E-B4362612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Prototypen –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etc.???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C7463-CB37-C88B-5B30-4E7639F68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736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78BAC-484F-F266-172A-15651127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5787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 dirty="0"/>
              <a:t>                       Page </a:t>
            </a:r>
            <a:r>
              <a:rPr lang="de-DE" dirty="0" err="1"/>
              <a:t>Structure</a:t>
            </a:r>
            <a:endParaRPr lang="de-DE" dirty="0"/>
          </a:p>
        </p:txBody>
      </p:sp>
      <p:pic>
        <p:nvPicPr>
          <p:cNvPr id="19" name="Inhaltsplatzhalter 4">
            <a:extLst>
              <a:ext uri="{FF2B5EF4-FFF2-40B4-BE49-F238E27FC236}">
                <a16:creationId xmlns:a16="http://schemas.microsoft.com/office/drawing/2014/main" id="{3A234414-E1C6-6463-C752-A8E5BC7B6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4" y="0"/>
            <a:ext cx="2003992" cy="2003992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1EA55-AF74-94E7-A77A-96DDC8BC1601}"/>
              </a:ext>
            </a:extLst>
          </p:cNvPr>
          <p:cNvSpPr txBox="1">
            <a:spLocks/>
          </p:cNvSpPr>
          <p:nvPr/>
        </p:nvSpPr>
        <p:spPr>
          <a:xfrm>
            <a:off x="838200" y="21313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/>
              <a:t>Information über unsere aktuelle Wochenaktion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/>
              <a:t>Unsere Top-Produkte im Überblick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/>
              <a:t>Unsere Neuheiten im Überblick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/>
              <a:t>Follow 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/>
              <a:t>Konto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/>
              <a:t>Unternehmen Infos: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/>
              <a:t>Über uns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/>
              <a:t>Informationen der Herstellung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7315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78BAC-484F-F266-172A-15651127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5787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 dirty="0"/>
              <a:t>                       Wichtigste Texte</a:t>
            </a:r>
          </a:p>
        </p:txBody>
      </p:sp>
      <p:pic>
        <p:nvPicPr>
          <p:cNvPr id="19" name="Inhaltsplatzhalter 4">
            <a:extLst>
              <a:ext uri="{FF2B5EF4-FFF2-40B4-BE49-F238E27FC236}">
                <a16:creationId xmlns:a16="http://schemas.microsoft.com/office/drawing/2014/main" id="{3A234414-E1C6-6463-C752-A8E5BC7B6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4" y="0"/>
            <a:ext cx="2003992" cy="2003992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1EA55-AF74-94E7-A77A-96DDC8BC1601}"/>
              </a:ext>
            </a:extLst>
          </p:cNvPr>
          <p:cNvSpPr txBox="1">
            <a:spLocks/>
          </p:cNvSpPr>
          <p:nvPr/>
        </p:nvSpPr>
        <p:spPr>
          <a:xfrm>
            <a:off x="838200" y="21313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13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78BAC-484F-F266-172A-15651127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5787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 dirty="0"/>
              <a:t>                       Mobile </a:t>
            </a:r>
            <a:r>
              <a:rPr lang="de-DE" dirty="0" err="1"/>
              <a:t>version</a:t>
            </a:r>
            <a:endParaRPr lang="de-DE" dirty="0"/>
          </a:p>
        </p:txBody>
      </p:sp>
      <p:pic>
        <p:nvPicPr>
          <p:cNvPr id="19" name="Inhaltsplatzhalter 4">
            <a:extLst>
              <a:ext uri="{FF2B5EF4-FFF2-40B4-BE49-F238E27FC236}">
                <a16:creationId xmlns:a16="http://schemas.microsoft.com/office/drawing/2014/main" id="{3A234414-E1C6-6463-C752-A8E5BC7B6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4" y="0"/>
            <a:ext cx="2003992" cy="2003992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6886A3C-34FE-C4C2-7D1A-847C4C51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878" y="902825"/>
            <a:ext cx="2666843" cy="57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2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78BAC-484F-F266-172A-15651127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5787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 dirty="0"/>
              <a:t>                       Desktop </a:t>
            </a:r>
            <a:r>
              <a:rPr lang="de-DE" dirty="0" err="1"/>
              <a:t>version</a:t>
            </a:r>
            <a:endParaRPr lang="de-DE" dirty="0"/>
          </a:p>
        </p:txBody>
      </p:sp>
      <p:pic>
        <p:nvPicPr>
          <p:cNvPr id="19" name="Inhaltsplatzhalter 4">
            <a:extLst>
              <a:ext uri="{FF2B5EF4-FFF2-40B4-BE49-F238E27FC236}">
                <a16:creationId xmlns:a16="http://schemas.microsoft.com/office/drawing/2014/main" id="{3A234414-E1C6-6463-C752-A8E5BC7B6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4" y="0"/>
            <a:ext cx="2003992" cy="2003992"/>
          </a:xfrm>
        </p:spPr>
      </p:pic>
    </p:spTree>
    <p:extLst>
      <p:ext uri="{BB962C8B-B14F-4D97-AF65-F5344CB8AC3E}">
        <p14:creationId xmlns:p14="http://schemas.microsoft.com/office/powerpoint/2010/main" val="394974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EAE5-E625-E8E1-43E1-5C125F95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Persona – Nico Hoffmann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1E5C84-F2CC-FEC5-775B-F82E58F8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280" y="1825624"/>
            <a:ext cx="397503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DEMOGRAFIE</a:t>
            </a:r>
          </a:p>
          <a:p>
            <a:pPr marL="0" indent="0">
              <a:buNone/>
            </a:pPr>
            <a:r>
              <a:rPr lang="de-DE" sz="1600" dirty="0"/>
              <a:t>Alter:		26</a:t>
            </a:r>
            <a:br>
              <a:rPr lang="de-DE" sz="1600" dirty="0"/>
            </a:br>
            <a:r>
              <a:rPr lang="de-DE" sz="1600" dirty="0"/>
              <a:t>Ort:		Berlin, DE</a:t>
            </a:r>
            <a:br>
              <a:rPr lang="de-DE" sz="1600" dirty="0"/>
            </a:br>
            <a:r>
              <a:rPr lang="de-DE" sz="1600" dirty="0"/>
              <a:t>Ausbildung:	Wirtschaftsingenieur</a:t>
            </a:r>
            <a:br>
              <a:rPr lang="de-DE" sz="1600" dirty="0"/>
            </a:br>
            <a:r>
              <a:rPr lang="de-DE" sz="1600" dirty="0"/>
              <a:t>Job:		Student</a:t>
            </a:r>
            <a:br>
              <a:rPr lang="de-DE" sz="1600" dirty="0"/>
            </a:br>
            <a:r>
              <a:rPr lang="de-DE" sz="1600" dirty="0"/>
              <a:t>Familie:		ledig</a:t>
            </a:r>
          </a:p>
          <a:p>
            <a:pPr marL="0" indent="0">
              <a:buNone/>
            </a:pPr>
            <a:endParaRPr lang="de-DE" sz="1600" b="1" dirty="0"/>
          </a:p>
          <a:p>
            <a:pPr marL="0" indent="0">
              <a:buNone/>
            </a:pPr>
            <a:r>
              <a:rPr lang="de-DE" sz="1600" b="1" dirty="0"/>
              <a:t>ZIELE</a:t>
            </a:r>
          </a:p>
          <a:p>
            <a:r>
              <a:rPr lang="de-DE" sz="1600" dirty="0"/>
              <a:t>Teilnehmen am Berlinmarathon</a:t>
            </a:r>
          </a:p>
          <a:p>
            <a:r>
              <a:rPr lang="de-DE" sz="1600" dirty="0"/>
              <a:t>Studium erfolgreich abschließen</a:t>
            </a:r>
          </a:p>
          <a:p>
            <a:r>
              <a:rPr lang="de-DE" sz="1600" dirty="0"/>
              <a:t>Gute „Work-Life-Balance“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Vorlieben</a:t>
            </a:r>
          </a:p>
          <a:p>
            <a:r>
              <a:rPr lang="de-DE" sz="1600" dirty="0"/>
              <a:t>Laufen</a:t>
            </a:r>
          </a:p>
          <a:p>
            <a:r>
              <a:rPr lang="de-DE" sz="1600" dirty="0"/>
              <a:t>Crossfit</a:t>
            </a:r>
          </a:p>
          <a:p>
            <a:r>
              <a:rPr lang="de-DE" sz="1600" dirty="0"/>
              <a:t>Schwimmen</a:t>
            </a:r>
          </a:p>
        </p:txBody>
      </p:sp>
      <p:pic>
        <p:nvPicPr>
          <p:cNvPr id="1034" name="Picture 10" descr="glücklicher mann, der an einem sonnigen sommertag im park läuft und musik über kopfhörer hört - sportler stock-fotos und bilder">
            <a:extLst>
              <a:ext uri="{FF2B5EF4-FFF2-40B4-BE49-F238E27FC236}">
                <a16:creationId xmlns:a16="http://schemas.microsoft.com/office/drawing/2014/main" id="{68C5EFAF-6401-3FE4-8C75-D54D6C5E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5" r="24713"/>
          <a:stretch/>
        </p:blipFill>
        <p:spPr bwMode="auto">
          <a:xfrm>
            <a:off x="838200" y="1690688"/>
            <a:ext cx="3798651" cy="509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C16CF50-992A-0133-83B3-F48097D34A82}"/>
              </a:ext>
            </a:extLst>
          </p:cNvPr>
          <p:cNvSpPr txBox="1">
            <a:spLocks/>
          </p:cNvSpPr>
          <p:nvPr/>
        </p:nvSpPr>
        <p:spPr>
          <a:xfrm>
            <a:off x="8787319" y="1825625"/>
            <a:ext cx="3287949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b="1" dirty="0"/>
              <a:t>Stärken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/>
              <a:t>Internet</a:t>
            </a:r>
            <a:br>
              <a:rPr lang="de-DE" sz="1600" dirty="0"/>
            </a:br>
            <a:r>
              <a:rPr lang="de-DE" sz="1600" dirty="0"/>
              <a:t>Social Network</a:t>
            </a:r>
            <a:br>
              <a:rPr lang="de-DE" sz="1600" dirty="0"/>
            </a:br>
            <a:r>
              <a:rPr lang="de-DE" sz="1600" dirty="0"/>
              <a:t>Interaktion</a:t>
            </a:r>
            <a:br>
              <a:rPr lang="de-DE" sz="1600" dirty="0"/>
            </a:br>
            <a:r>
              <a:rPr lang="de-DE" sz="1600" dirty="0"/>
              <a:t>Spiele</a:t>
            </a:r>
            <a:br>
              <a:rPr lang="de-DE" sz="1600" dirty="0"/>
            </a:br>
            <a:r>
              <a:rPr lang="de-DE" sz="1600" dirty="0"/>
              <a:t>Online Shopping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b="1" dirty="0"/>
              <a:t>Schwächen</a:t>
            </a:r>
          </a:p>
          <a:p>
            <a:r>
              <a:rPr lang="de-DE" sz="1600" dirty="0"/>
              <a:t>Tut sich schwer beim kochen</a:t>
            </a:r>
          </a:p>
          <a:p>
            <a:r>
              <a:rPr lang="de-DE" sz="1600" dirty="0"/>
              <a:t>Konzentrationsschwäche</a:t>
            </a:r>
          </a:p>
          <a:p>
            <a:r>
              <a:rPr lang="de-DE" sz="1600" dirty="0"/>
              <a:t>Keine Haushaltsübersicht</a:t>
            </a:r>
          </a:p>
          <a:p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Vorbilder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650B241-7859-CD59-4BFA-A261B76705F4}"/>
              </a:ext>
            </a:extLst>
          </p:cNvPr>
          <p:cNvGrpSpPr/>
          <p:nvPr/>
        </p:nvGrpSpPr>
        <p:grpSpPr>
          <a:xfrm>
            <a:off x="10369682" y="2261330"/>
            <a:ext cx="948903" cy="986153"/>
            <a:chOff x="10369682" y="2261330"/>
            <a:chExt cx="948903" cy="98615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D044BF8-C91D-56E4-CAFF-0517E3656773}"/>
                </a:ext>
              </a:extLst>
            </p:cNvPr>
            <p:cNvGrpSpPr/>
            <p:nvPr/>
          </p:nvGrpSpPr>
          <p:grpSpPr>
            <a:xfrm>
              <a:off x="10369682" y="2261330"/>
              <a:ext cx="940344" cy="123216"/>
              <a:chOff x="10369682" y="2269789"/>
              <a:chExt cx="940344" cy="123216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C71B2811-2777-B269-11D9-F76697838B91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B64BDE7E-80EA-7A46-A7E6-18AD254D2CD8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D5050AF6-3BBC-23EF-D111-FC743B647EAF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AFCD3F27-C84B-6C84-88E5-0E8E70C5F723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8AE38B41-7E38-67DE-9DD7-506EC4A59B14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0C633FA3-CAFF-6468-9CEE-EA7E4FC83EA9}"/>
                </a:ext>
              </a:extLst>
            </p:cNvPr>
            <p:cNvGrpSpPr/>
            <p:nvPr/>
          </p:nvGrpSpPr>
          <p:grpSpPr>
            <a:xfrm>
              <a:off x="10369682" y="2478850"/>
              <a:ext cx="940344" cy="123216"/>
              <a:chOff x="10369682" y="2269789"/>
              <a:chExt cx="940344" cy="123216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A52B7E22-267A-65E4-C831-9344AFBF2062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BFA7F679-23D0-D7B7-C9CC-85BC43B24BAB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EE3164A0-A0CC-1C10-B6F9-FFC61073FA72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EBB66C1D-B27F-85D4-8BA0-547D4AEFAF3C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E4DB76F-5DCF-81FE-F814-ACEFA0512C30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E29383CA-DEAA-1068-3E14-39FBE89B579B}"/>
                </a:ext>
              </a:extLst>
            </p:cNvPr>
            <p:cNvGrpSpPr/>
            <p:nvPr/>
          </p:nvGrpSpPr>
          <p:grpSpPr>
            <a:xfrm>
              <a:off x="10369682" y="2693989"/>
              <a:ext cx="940344" cy="123216"/>
              <a:chOff x="10369682" y="2269789"/>
              <a:chExt cx="940344" cy="12321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A5338368-FF8B-2D43-EE2F-61B5C8E6A6E1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B55860C0-072E-AFFA-C496-5C23A1A117EE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AB73AE87-0DB2-FC70-7B97-2AA2789CABDC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59054B82-E727-CA4C-38A3-641417EEE51C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DFE1753C-9F7F-41DF-7412-83B4C58E39E4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FC28352-D5D2-0215-C001-071E92260E3B}"/>
                </a:ext>
              </a:extLst>
            </p:cNvPr>
            <p:cNvGrpSpPr/>
            <p:nvPr/>
          </p:nvGrpSpPr>
          <p:grpSpPr>
            <a:xfrm>
              <a:off x="10373478" y="2909128"/>
              <a:ext cx="940344" cy="123216"/>
              <a:chOff x="10369682" y="2269789"/>
              <a:chExt cx="940344" cy="123216"/>
            </a:xfrm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EACE60F4-5B71-53FB-EB82-591DE60F1CBF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DB13B206-32B6-70DB-C084-4D2678F930A1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10835C37-9700-F7FB-9C95-024E12892DA4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CD7C5D8B-C359-B333-EC62-C98DAE146E32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4107588B-637A-FA6A-3710-F370739BCCBA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42BBEE38-A3EA-4B2E-DF6F-104C79647DFD}"/>
                </a:ext>
              </a:extLst>
            </p:cNvPr>
            <p:cNvGrpSpPr/>
            <p:nvPr/>
          </p:nvGrpSpPr>
          <p:grpSpPr>
            <a:xfrm>
              <a:off x="10378241" y="3124267"/>
              <a:ext cx="940344" cy="123216"/>
              <a:chOff x="10369682" y="2269789"/>
              <a:chExt cx="940344" cy="123216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F2C5727-86DA-F2C6-7751-A79196A88F56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F70042C9-03AC-F955-8331-22F48500B8B7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99330BDE-007B-573C-C9F8-B54DE9EC5267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2ED51344-CCE4-596D-0CA0-9EBCB07ECAA3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A463B26-9ECC-AFE6-C52B-AC471AD598DD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1036" name="Picture 12" descr="Michael Phelps – Wikipedia">
            <a:extLst>
              <a:ext uri="{FF2B5EF4-FFF2-40B4-BE49-F238E27FC236}">
                <a16:creationId xmlns:a16="http://schemas.microsoft.com/office/drawing/2014/main" id="{111857AB-B445-C723-F7FC-72FFB42F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089" y="5905499"/>
            <a:ext cx="583129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liud Kipchoge 80/20 training strategy explained">
            <a:extLst>
              <a:ext uri="{FF2B5EF4-FFF2-40B4-BE49-F238E27FC236}">
                <a16:creationId xmlns:a16="http://schemas.microsoft.com/office/drawing/2014/main" id="{F2154B58-99A2-3065-4BEA-00F7E216D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4" r="20399"/>
          <a:stretch/>
        </p:blipFill>
        <p:spPr bwMode="auto">
          <a:xfrm>
            <a:off x="9667041" y="5905499"/>
            <a:ext cx="593889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2475156-5D28-9613-9E7F-F030CF18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682" y="5905498"/>
            <a:ext cx="498037" cy="77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8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EAE5-E625-E8E1-43E1-5C125F95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Persona – Heidi Müller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1E5C84-F2CC-FEC5-775B-F82E58F8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280" y="1825624"/>
            <a:ext cx="397503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DEMOGRAFIE</a:t>
            </a:r>
          </a:p>
          <a:p>
            <a:pPr marL="0" indent="0">
              <a:buNone/>
            </a:pPr>
            <a:r>
              <a:rPr lang="de-DE" sz="1600" dirty="0"/>
              <a:t>Alter:		82</a:t>
            </a:r>
            <a:br>
              <a:rPr lang="de-DE" sz="1600" dirty="0"/>
            </a:br>
            <a:r>
              <a:rPr lang="de-DE" sz="1600" dirty="0"/>
              <a:t>Ort:		Deggenhausertal, DE</a:t>
            </a:r>
            <a:br>
              <a:rPr lang="de-DE" sz="1600" dirty="0"/>
            </a:br>
            <a:r>
              <a:rPr lang="de-DE" sz="1600" dirty="0"/>
              <a:t>Ausbildung:	Einzelhandelskauffrau</a:t>
            </a:r>
            <a:br>
              <a:rPr lang="de-DE" sz="1600" dirty="0"/>
            </a:br>
            <a:r>
              <a:rPr lang="de-DE" sz="1600" dirty="0"/>
              <a:t>Job:		Rentner</a:t>
            </a:r>
            <a:br>
              <a:rPr lang="de-DE" sz="1600" dirty="0"/>
            </a:br>
            <a:r>
              <a:rPr lang="de-DE" sz="1600" dirty="0"/>
              <a:t>Familie:		Witwe</a:t>
            </a:r>
          </a:p>
          <a:p>
            <a:pPr marL="0" indent="0">
              <a:buNone/>
            </a:pPr>
            <a:endParaRPr lang="de-DE" sz="1600" b="1" dirty="0"/>
          </a:p>
          <a:p>
            <a:pPr marL="0" indent="0">
              <a:buNone/>
            </a:pPr>
            <a:r>
              <a:rPr lang="de-DE" sz="1600" b="1" dirty="0"/>
              <a:t>ZIELE</a:t>
            </a:r>
          </a:p>
          <a:p>
            <a:r>
              <a:rPr lang="de-DE" sz="1600" dirty="0"/>
              <a:t>Aktives Rentnerleben</a:t>
            </a:r>
          </a:p>
          <a:p>
            <a:r>
              <a:rPr lang="de-DE" sz="1600" dirty="0"/>
              <a:t>Aufrechterhaltung der Gesundheit</a:t>
            </a:r>
          </a:p>
          <a:p>
            <a:r>
              <a:rPr lang="de-DE" sz="1600" dirty="0"/>
              <a:t>Bingo Abende mit Freunden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Vorlieben</a:t>
            </a:r>
          </a:p>
          <a:p>
            <a:r>
              <a:rPr lang="de-DE" sz="1600" dirty="0"/>
              <a:t>Bingo</a:t>
            </a:r>
          </a:p>
          <a:p>
            <a:r>
              <a:rPr lang="de-DE" sz="1600" dirty="0"/>
              <a:t>Spaziergänge mit Rollator</a:t>
            </a:r>
          </a:p>
          <a:p>
            <a:r>
              <a:rPr lang="de-DE" sz="1600" dirty="0"/>
              <a:t>Kreuzworträtsel und Kaffee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C16CF50-992A-0133-83B3-F48097D34A82}"/>
              </a:ext>
            </a:extLst>
          </p:cNvPr>
          <p:cNvSpPr txBox="1">
            <a:spLocks/>
          </p:cNvSpPr>
          <p:nvPr/>
        </p:nvSpPr>
        <p:spPr>
          <a:xfrm>
            <a:off x="8787319" y="1825625"/>
            <a:ext cx="3287949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b="1" dirty="0"/>
              <a:t>Stärken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/>
              <a:t>Internet</a:t>
            </a:r>
            <a:br>
              <a:rPr lang="de-DE" sz="1600" dirty="0"/>
            </a:br>
            <a:r>
              <a:rPr lang="de-DE" sz="1600" dirty="0"/>
              <a:t>Social Network</a:t>
            </a:r>
            <a:br>
              <a:rPr lang="de-DE" sz="1600" dirty="0"/>
            </a:br>
            <a:r>
              <a:rPr lang="de-DE" sz="1600" dirty="0"/>
              <a:t>Interaktion</a:t>
            </a:r>
            <a:br>
              <a:rPr lang="de-DE" sz="1600" dirty="0"/>
            </a:br>
            <a:r>
              <a:rPr lang="de-DE" sz="1600" dirty="0"/>
              <a:t>Spiele</a:t>
            </a:r>
            <a:br>
              <a:rPr lang="de-DE" sz="1600" dirty="0"/>
            </a:br>
            <a:r>
              <a:rPr lang="de-DE" sz="1600" dirty="0"/>
              <a:t>Online Shopping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b="1" dirty="0"/>
              <a:t>Schwächen</a:t>
            </a:r>
          </a:p>
          <a:p>
            <a:r>
              <a:rPr lang="de-DE" sz="1600" dirty="0"/>
              <a:t>Schwierigkeiten beim laufen</a:t>
            </a:r>
          </a:p>
          <a:p>
            <a:r>
              <a:rPr lang="de-DE" sz="1600" dirty="0"/>
              <a:t>Vorzeitige Demenz</a:t>
            </a:r>
          </a:p>
          <a:p>
            <a:r>
              <a:rPr lang="de-DE" sz="1600" dirty="0"/>
              <a:t>Leicht Krankheitsanfällig</a:t>
            </a:r>
          </a:p>
          <a:p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Lieblingsserien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650B241-7859-CD59-4BFA-A261B76705F4}"/>
              </a:ext>
            </a:extLst>
          </p:cNvPr>
          <p:cNvGrpSpPr/>
          <p:nvPr/>
        </p:nvGrpSpPr>
        <p:grpSpPr>
          <a:xfrm>
            <a:off x="10369682" y="2261330"/>
            <a:ext cx="948903" cy="986153"/>
            <a:chOff x="10369682" y="2261330"/>
            <a:chExt cx="948903" cy="98615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D044BF8-C91D-56E4-CAFF-0517E3656773}"/>
                </a:ext>
              </a:extLst>
            </p:cNvPr>
            <p:cNvGrpSpPr/>
            <p:nvPr/>
          </p:nvGrpSpPr>
          <p:grpSpPr>
            <a:xfrm>
              <a:off x="10369682" y="2261330"/>
              <a:ext cx="940344" cy="123216"/>
              <a:chOff x="10369682" y="2269789"/>
              <a:chExt cx="940344" cy="123216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C71B2811-2777-B269-11D9-F76697838B91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B64BDE7E-80EA-7A46-A7E6-18AD254D2CD8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D5050AF6-3BBC-23EF-D111-FC743B647EAF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AFCD3F27-C84B-6C84-88E5-0E8E70C5F723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8AE38B41-7E38-67DE-9DD7-506EC4A59B14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0C633FA3-CAFF-6468-9CEE-EA7E4FC83EA9}"/>
                </a:ext>
              </a:extLst>
            </p:cNvPr>
            <p:cNvGrpSpPr/>
            <p:nvPr/>
          </p:nvGrpSpPr>
          <p:grpSpPr>
            <a:xfrm>
              <a:off x="10369682" y="2478850"/>
              <a:ext cx="940344" cy="123216"/>
              <a:chOff x="10369682" y="2269789"/>
              <a:chExt cx="940344" cy="123216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A52B7E22-267A-65E4-C831-9344AFBF2062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BFA7F679-23D0-D7B7-C9CC-85BC43B24BAB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EE3164A0-A0CC-1C10-B6F9-FFC61073FA72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EBB66C1D-B27F-85D4-8BA0-547D4AEFAF3C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E4DB76F-5DCF-81FE-F814-ACEFA0512C30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E29383CA-DEAA-1068-3E14-39FBE89B579B}"/>
                </a:ext>
              </a:extLst>
            </p:cNvPr>
            <p:cNvGrpSpPr/>
            <p:nvPr/>
          </p:nvGrpSpPr>
          <p:grpSpPr>
            <a:xfrm>
              <a:off x="10369682" y="2693989"/>
              <a:ext cx="940344" cy="123216"/>
              <a:chOff x="10369682" y="2269789"/>
              <a:chExt cx="940344" cy="12321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A5338368-FF8B-2D43-EE2F-61B5C8E6A6E1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B55860C0-072E-AFFA-C496-5C23A1A117EE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AB73AE87-0DB2-FC70-7B97-2AA2789CABDC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59054B82-E727-CA4C-38A3-641417EEE51C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DFE1753C-9F7F-41DF-7412-83B4C58E39E4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FC28352-D5D2-0215-C001-071E92260E3B}"/>
                </a:ext>
              </a:extLst>
            </p:cNvPr>
            <p:cNvGrpSpPr/>
            <p:nvPr/>
          </p:nvGrpSpPr>
          <p:grpSpPr>
            <a:xfrm>
              <a:off x="10373478" y="2909128"/>
              <a:ext cx="940344" cy="123216"/>
              <a:chOff x="10369682" y="2269789"/>
              <a:chExt cx="940344" cy="123216"/>
            </a:xfrm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EACE60F4-5B71-53FB-EB82-591DE60F1CBF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DB13B206-32B6-70DB-C084-4D2678F930A1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10835C37-9700-F7FB-9C95-024E12892DA4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CD7C5D8B-C359-B333-EC62-C98DAE146E32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4107588B-637A-FA6A-3710-F370739BCCBA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42BBEE38-A3EA-4B2E-DF6F-104C79647DFD}"/>
                </a:ext>
              </a:extLst>
            </p:cNvPr>
            <p:cNvGrpSpPr/>
            <p:nvPr/>
          </p:nvGrpSpPr>
          <p:grpSpPr>
            <a:xfrm>
              <a:off x="10378241" y="3124267"/>
              <a:ext cx="940344" cy="123216"/>
              <a:chOff x="10369682" y="2269789"/>
              <a:chExt cx="940344" cy="123216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F2C5727-86DA-F2C6-7751-A79196A88F56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F70042C9-03AC-F955-8331-22F48500B8B7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99330BDE-007B-573C-C9F8-B54DE9EC5267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2ED51344-CCE4-596D-0CA0-9EBCB07ECAA3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A463B26-9ECC-AFE6-C52B-AC471AD598DD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E4F31873-132F-8EA0-CE87-E64B5D4A0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40" r="22191"/>
          <a:stretch/>
        </p:blipFill>
        <p:spPr>
          <a:xfrm>
            <a:off x="830681" y="1690688"/>
            <a:ext cx="3798651" cy="5094232"/>
          </a:xfrm>
          <a:prstGeom prst="rect">
            <a:avLst/>
          </a:prstGeom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D95F329-E3CF-E6CA-2012-0D5B9B62C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512" y="5905499"/>
            <a:ext cx="553169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B64C6B41-F748-E222-0E08-866DE6AF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875" y="5905499"/>
            <a:ext cx="546136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95FFE353-CABE-6A5A-F0BD-AE2245F9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05" y="5905498"/>
            <a:ext cx="1377725" cy="77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1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EAE5-E625-E8E1-43E1-5C125F95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Persona – Greta Waldmeier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1E5C84-F2CC-FEC5-775B-F82E58F8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280" y="1825624"/>
            <a:ext cx="397503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DEMOGRAFIE</a:t>
            </a:r>
          </a:p>
          <a:p>
            <a:pPr marL="0" indent="0">
              <a:buNone/>
            </a:pPr>
            <a:r>
              <a:rPr lang="de-DE" sz="1600" dirty="0"/>
              <a:t>Alter:		21</a:t>
            </a:r>
            <a:br>
              <a:rPr lang="de-DE" sz="1600" dirty="0"/>
            </a:br>
            <a:r>
              <a:rPr lang="de-DE" sz="1600" dirty="0"/>
              <a:t>Ort:		Berlin, Deutschland</a:t>
            </a:r>
            <a:br>
              <a:rPr lang="de-DE" sz="1600" dirty="0"/>
            </a:br>
            <a:r>
              <a:rPr lang="de-DE" sz="1600" dirty="0"/>
              <a:t>Ausbildung:	Umweltpädagogik</a:t>
            </a:r>
            <a:br>
              <a:rPr lang="de-DE" sz="1600" dirty="0"/>
            </a:br>
            <a:r>
              <a:rPr lang="de-DE" sz="1600" dirty="0"/>
              <a:t>Job:		Student</a:t>
            </a:r>
            <a:br>
              <a:rPr lang="de-DE" sz="1600" dirty="0"/>
            </a:br>
            <a:r>
              <a:rPr lang="de-DE" sz="1600" dirty="0"/>
              <a:t>Familie:		vergeben</a:t>
            </a:r>
          </a:p>
          <a:p>
            <a:pPr marL="0" indent="0">
              <a:buNone/>
            </a:pPr>
            <a:endParaRPr lang="de-DE" sz="1600" b="1" dirty="0"/>
          </a:p>
          <a:p>
            <a:pPr marL="0" indent="0">
              <a:buNone/>
            </a:pPr>
            <a:r>
              <a:rPr lang="de-DE" sz="1600" b="1" dirty="0"/>
              <a:t>ZIELE</a:t>
            </a:r>
          </a:p>
          <a:p>
            <a:r>
              <a:rPr lang="de-DE" sz="1600" dirty="0"/>
              <a:t>Vollständig Vegane Lebenseinstellung</a:t>
            </a:r>
          </a:p>
          <a:p>
            <a:r>
              <a:rPr lang="de-DE" sz="1600" dirty="0"/>
              <a:t>Sportlich ausgewogener Alltag</a:t>
            </a:r>
          </a:p>
          <a:p>
            <a:r>
              <a:rPr lang="de-DE" sz="1600" dirty="0"/>
              <a:t>Späterer Job in der Umweltbranche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Vorlieben</a:t>
            </a:r>
          </a:p>
          <a:p>
            <a:r>
              <a:rPr lang="de-DE" sz="1600" dirty="0"/>
              <a:t>Kochen</a:t>
            </a:r>
          </a:p>
          <a:p>
            <a:r>
              <a:rPr lang="de-DE" sz="1600" dirty="0"/>
              <a:t>Spaziergänge in der Natur</a:t>
            </a:r>
          </a:p>
          <a:p>
            <a:r>
              <a:rPr lang="de-DE" sz="1600" dirty="0"/>
              <a:t>Einsatz für die Umwelt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C16CF50-992A-0133-83B3-F48097D34A82}"/>
              </a:ext>
            </a:extLst>
          </p:cNvPr>
          <p:cNvSpPr txBox="1">
            <a:spLocks/>
          </p:cNvSpPr>
          <p:nvPr/>
        </p:nvSpPr>
        <p:spPr>
          <a:xfrm>
            <a:off x="8787319" y="1825625"/>
            <a:ext cx="3287949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b="1" dirty="0"/>
              <a:t>Stärken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/>
              <a:t>Internet</a:t>
            </a:r>
            <a:br>
              <a:rPr lang="de-DE" sz="1600" dirty="0"/>
            </a:br>
            <a:r>
              <a:rPr lang="de-DE" sz="1600" dirty="0"/>
              <a:t>Social Network</a:t>
            </a:r>
            <a:br>
              <a:rPr lang="de-DE" sz="1600" dirty="0"/>
            </a:br>
            <a:r>
              <a:rPr lang="de-DE" sz="1600" dirty="0"/>
              <a:t>Interaktion</a:t>
            </a:r>
            <a:br>
              <a:rPr lang="de-DE" sz="1600" dirty="0"/>
            </a:br>
            <a:r>
              <a:rPr lang="de-DE" sz="1600" dirty="0"/>
              <a:t>Spiele</a:t>
            </a:r>
            <a:br>
              <a:rPr lang="de-DE" sz="1600" dirty="0"/>
            </a:br>
            <a:r>
              <a:rPr lang="de-DE" sz="1600" dirty="0"/>
              <a:t>Online Shopping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b="1" dirty="0"/>
              <a:t>Schwächen</a:t>
            </a:r>
          </a:p>
          <a:p>
            <a:r>
              <a:rPr lang="de-DE" sz="1600" dirty="0"/>
              <a:t>Tiere</a:t>
            </a:r>
          </a:p>
          <a:p>
            <a:r>
              <a:rPr lang="de-DE" sz="1600" dirty="0"/>
              <a:t>Kauft nur teure Lebensmittel</a:t>
            </a:r>
          </a:p>
          <a:p>
            <a:r>
              <a:rPr lang="de-DE" sz="1600" dirty="0"/>
              <a:t>Fehlen von Vitalstoffen</a:t>
            </a:r>
          </a:p>
          <a:p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Vorbilder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650B241-7859-CD59-4BFA-A261B76705F4}"/>
              </a:ext>
            </a:extLst>
          </p:cNvPr>
          <p:cNvGrpSpPr/>
          <p:nvPr/>
        </p:nvGrpSpPr>
        <p:grpSpPr>
          <a:xfrm>
            <a:off x="10369682" y="2261330"/>
            <a:ext cx="948903" cy="986153"/>
            <a:chOff x="10369682" y="2261330"/>
            <a:chExt cx="948903" cy="98615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D044BF8-C91D-56E4-CAFF-0517E3656773}"/>
                </a:ext>
              </a:extLst>
            </p:cNvPr>
            <p:cNvGrpSpPr/>
            <p:nvPr/>
          </p:nvGrpSpPr>
          <p:grpSpPr>
            <a:xfrm>
              <a:off x="10369682" y="2261330"/>
              <a:ext cx="940344" cy="123216"/>
              <a:chOff x="10369682" y="2269789"/>
              <a:chExt cx="940344" cy="123216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C71B2811-2777-B269-11D9-F76697838B91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B64BDE7E-80EA-7A46-A7E6-18AD254D2CD8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D5050AF6-3BBC-23EF-D111-FC743B647EAF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AFCD3F27-C84B-6C84-88E5-0E8E70C5F723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8AE38B41-7E38-67DE-9DD7-506EC4A59B14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0C633FA3-CAFF-6468-9CEE-EA7E4FC83EA9}"/>
                </a:ext>
              </a:extLst>
            </p:cNvPr>
            <p:cNvGrpSpPr/>
            <p:nvPr/>
          </p:nvGrpSpPr>
          <p:grpSpPr>
            <a:xfrm>
              <a:off x="10369682" y="2478850"/>
              <a:ext cx="940344" cy="123216"/>
              <a:chOff x="10369682" y="2269789"/>
              <a:chExt cx="940344" cy="123216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A52B7E22-267A-65E4-C831-9344AFBF2062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BFA7F679-23D0-D7B7-C9CC-85BC43B24BAB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EE3164A0-A0CC-1C10-B6F9-FFC61073FA72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EBB66C1D-B27F-85D4-8BA0-547D4AEFAF3C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E4DB76F-5DCF-81FE-F814-ACEFA0512C30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E29383CA-DEAA-1068-3E14-39FBE89B579B}"/>
                </a:ext>
              </a:extLst>
            </p:cNvPr>
            <p:cNvGrpSpPr/>
            <p:nvPr/>
          </p:nvGrpSpPr>
          <p:grpSpPr>
            <a:xfrm>
              <a:off x="10369682" y="2693989"/>
              <a:ext cx="940344" cy="123216"/>
              <a:chOff x="10369682" y="2269789"/>
              <a:chExt cx="940344" cy="12321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A5338368-FF8B-2D43-EE2F-61B5C8E6A6E1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B55860C0-072E-AFFA-C496-5C23A1A117EE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AB73AE87-0DB2-FC70-7B97-2AA2789CABDC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59054B82-E727-CA4C-38A3-641417EEE51C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DFE1753C-9F7F-41DF-7412-83B4C58E39E4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FC28352-D5D2-0215-C001-071E92260E3B}"/>
                </a:ext>
              </a:extLst>
            </p:cNvPr>
            <p:cNvGrpSpPr/>
            <p:nvPr/>
          </p:nvGrpSpPr>
          <p:grpSpPr>
            <a:xfrm>
              <a:off x="10373478" y="2909128"/>
              <a:ext cx="940344" cy="123216"/>
              <a:chOff x="10369682" y="2269789"/>
              <a:chExt cx="940344" cy="123216"/>
            </a:xfrm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EACE60F4-5B71-53FB-EB82-591DE60F1CBF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DB13B206-32B6-70DB-C084-4D2678F930A1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10835C37-9700-F7FB-9C95-024E12892DA4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CD7C5D8B-C359-B333-EC62-C98DAE146E32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4107588B-637A-FA6A-3710-F370739BCCBA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42BBEE38-A3EA-4B2E-DF6F-104C79647DFD}"/>
                </a:ext>
              </a:extLst>
            </p:cNvPr>
            <p:cNvGrpSpPr/>
            <p:nvPr/>
          </p:nvGrpSpPr>
          <p:grpSpPr>
            <a:xfrm>
              <a:off x="10378241" y="3124267"/>
              <a:ext cx="940344" cy="123216"/>
              <a:chOff x="10369682" y="2269789"/>
              <a:chExt cx="940344" cy="123216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F2C5727-86DA-F2C6-7751-A79196A88F56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F70042C9-03AC-F955-8331-22F48500B8B7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99330BDE-007B-573C-C9F8-B54DE9EC5267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2ED51344-CCE4-596D-0CA0-9EBCB07ECAA3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A463B26-9ECC-AFE6-C52B-AC471AD598DD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3078" name="Picture 6" descr="hippie-mädchen porträt in der stadt - hippi stock-fotos und bilder">
            <a:extLst>
              <a:ext uri="{FF2B5EF4-FFF2-40B4-BE49-F238E27FC236}">
                <a16:creationId xmlns:a16="http://schemas.microsoft.com/office/drawing/2014/main" id="{43AFCBCE-BE0F-B4C1-66E7-B6DAD96EC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6" r="16136"/>
          <a:stretch/>
        </p:blipFill>
        <p:spPr bwMode="auto">
          <a:xfrm>
            <a:off x="838396" y="1690688"/>
            <a:ext cx="3798257" cy="509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6BFC82F-05C7-9DBC-592C-C25B2AFDD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089" y="5909172"/>
            <a:ext cx="429997" cy="7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96605391-C3B4-BDBE-9C46-C0D271203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126" y="5909172"/>
            <a:ext cx="1153876" cy="7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1FE7D626-F659-DF26-628B-617FF9911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2" y="5909172"/>
            <a:ext cx="1153876" cy="7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0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EAE5-E625-E8E1-43E1-5C125F95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Persona – Thorsten Schröder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1E5C84-F2CC-FEC5-775B-F82E58F8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280" y="1825624"/>
            <a:ext cx="397503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DEMOGRAFIE</a:t>
            </a:r>
          </a:p>
          <a:p>
            <a:pPr marL="0" indent="0">
              <a:buNone/>
            </a:pPr>
            <a:r>
              <a:rPr lang="de-DE" sz="1600" dirty="0"/>
              <a:t>Alter:		38</a:t>
            </a:r>
            <a:br>
              <a:rPr lang="de-DE" sz="1600" dirty="0"/>
            </a:br>
            <a:r>
              <a:rPr lang="de-DE" sz="1600" dirty="0"/>
              <a:t>Ort:		Frankfurt, Deutschland</a:t>
            </a:r>
            <a:br>
              <a:rPr lang="de-DE" sz="1600" dirty="0"/>
            </a:br>
            <a:r>
              <a:rPr lang="de-DE" sz="1600" dirty="0"/>
              <a:t>Ausbildung:	Fachinformatiker</a:t>
            </a:r>
            <a:br>
              <a:rPr lang="de-DE" sz="1600" dirty="0"/>
            </a:br>
            <a:r>
              <a:rPr lang="de-DE" sz="1600" dirty="0"/>
              <a:t>Job:		Netzwerkadministrator</a:t>
            </a:r>
            <a:br>
              <a:rPr lang="de-DE" sz="1600" dirty="0"/>
            </a:br>
            <a:r>
              <a:rPr lang="de-DE" sz="1600" dirty="0"/>
              <a:t>Familie:		verheiratet</a:t>
            </a:r>
          </a:p>
          <a:p>
            <a:pPr marL="0" indent="0">
              <a:buNone/>
            </a:pPr>
            <a:endParaRPr lang="de-DE" sz="1600" b="1" dirty="0"/>
          </a:p>
          <a:p>
            <a:pPr marL="0" indent="0">
              <a:buNone/>
            </a:pPr>
            <a:r>
              <a:rPr lang="de-DE" sz="1600" b="1" dirty="0"/>
              <a:t>ZIELE</a:t>
            </a:r>
          </a:p>
          <a:p>
            <a:r>
              <a:rPr lang="de-DE" sz="1600" dirty="0"/>
              <a:t>Beruflicher Aufstieg</a:t>
            </a:r>
          </a:p>
          <a:p>
            <a:r>
              <a:rPr lang="de-DE" sz="1600" dirty="0"/>
              <a:t>Weiterbildung im Bereich Management</a:t>
            </a:r>
          </a:p>
          <a:p>
            <a:r>
              <a:rPr lang="de-DE" sz="1600" dirty="0"/>
              <a:t>Gesunde Ernährung auf der Arbeit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Vorlieben</a:t>
            </a:r>
          </a:p>
          <a:p>
            <a:r>
              <a:rPr lang="de-DE" sz="1600" dirty="0"/>
              <a:t>Programmierung</a:t>
            </a:r>
          </a:p>
          <a:p>
            <a:r>
              <a:rPr lang="de-DE" sz="1600" dirty="0"/>
              <a:t>Fahrradfahren</a:t>
            </a:r>
          </a:p>
          <a:p>
            <a:r>
              <a:rPr lang="de-DE" sz="1600" dirty="0"/>
              <a:t>Lesen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C16CF50-992A-0133-83B3-F48097D34A82}"/>
              </a:ext>
            </a:extLst>
          </p:cNvPr>
          <p:cNvSpPr txBox="1">
            <a:spLocks/>
          </p:cNvSpPr>
          <p:nvPr/>
        </p:nvSpPr>
        <p:spPr>
          <a:xfrm>
            <a:off x="8787319" y="1825625"/>
            <a:ext cx="3404681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b="1" dirty="0"/>
              <a:t>Stärken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/>
              <a:t>Internet</a:t>
            </a:r>
            <a:br>
              <a:rPr lang="de-DE" sz="1600" dirty="0"/>
            </a:br>
            <a:r>
              <a:rPr lang="de-DE" sz="1600" dirty="0"/>
              <a:t>Social Network</a:t>
            </a:r>
            <a:br>
              <a:rPr lang="de-DE" sz="1600" dirty="0"/>
            </a:br>
            <a:r>
              <a:rPr lang="de-DE" sz="1600" dirty="0"/>
              <a:t>Interaktion</a:t>
            </a:r>
            <a:br>
              <a:rPr lang="de-DE" sz="1600" dirty="0"/>
            </a:br>
            <a:r>
              <a:rPr lang="de-DE" sz="1600" dirty="0"/>
              <a:t>Spiele</a:t>
            </a:r>
            <a:br>
              <a:rPr lang="de-DE" sz="1600" dirty="0"/>
            </a:br>
            <a:r>
              <a:rPr lang="de-DE" sz="1600" dirty="0"/>
              <a:t>Online Shopping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b="1" dirty="0"/>
              <a:t>Schwächen</a:t>
            </a:r>
          </a:p>
          <a:p>
            <a:r>
              <a:rPr lang="de-DE" sz="1600" dirty="0"/>
              <a:t>Tut sich schwer mit neuen Personen</a:t>
            </a:r>
          </a:p>
          <a:p>
            <a:r>
              <a:rPr lang="de-DE" sz="1600" dirty="0"/>
              <a:t>Kaum Freizeit</a:t>
            </a:r>
          </a:p>
          <a:p>
            <a:r>
              <a:rPr lang="de-DE" sz="1600" dirty="0"/>
              <a:t>Ungesunde Ernährung</a:t>
            </a:r>
          </a:p>
          <a:p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Vorbilder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650B241-7859-CD59-4BFA-A261B76705F4}"/>
              </a:ext>
            </a:extLst>
          </p:cNvPr>
          <p:cNvGrpSpPr/>
          <p:nvPr/>
        </p:nvGrpSpPr>
        <p:grpSpPr>
          <a:xfrm>
            <a:off x="10369682" y="2261330"/>
            <a:ext cx="948903" cy="986153"/>
            <a:chOff x="10369682" y="2261330"/>
            <a:chExt cx="948903" cy="98615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D044BF8-C91D-56E4-CAFF-0517E3656773}"/>
                </a:ext>
              </a:extLst>
            </p:cNvPr>
            <p:cNvGrpSpPr/>
            <p:nvPr/>
          </p:nvGrpSpPr>
          <p:grpSpPr>
            <a:xfrm>
              <a:off x="10369682" y="2261330"/>
              <a:ext cx="940344" cy="123216"/>
              <a:chOff x="10369682" y="2269789"/>
              <a:chExt cx="940344" cy="123216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C71B2811-2777-B269-11D9-F76697838B91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B64BDE7E-80EA-7A46-A7E6-18AD254D2CD8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D5050AF6-3BBC-23EF-D111-FC743B647EAF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AFCD3F27-C84B-6C84-88E5-0E8E70C5F723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8AE38B41-7E38-67DE-9DD7-506EC4A59B14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0C633FA3-CAFF-6468-9CEE-EA7E4FC83EA9}"/>
                </a:ext>
              </a:extLst>
            </p:cNvPr>
            <p:cNvGrpSpPr/>
            <p:nvPr/>
          </p:nvGrpSpPr>
          <p:grpSpPr>
            <a:xfrm>
              <a:off x="10369682" y="2478850"/>
              <a:ext cx="940344" cy="123216"/>
              <a:chOff x="10369682" y="2269789"/>
              <a:chExt cx="940344" cy="123216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A52B7E22-267A-65E4-C831-9344AFBF2062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BFA7F679-23D0-D7B7-C9CC-85BC43B24BAB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EE3164A0-A0CC-1C10-B6F9-FFC61073FA72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EBB66C1D-B27F-85D4-8BA0-547D4AEFAF3C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E4DB76F-5DCF-81FE-F814-ACEFA0512C30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E29383CA-DEAA-1068-3E14-39FBE89B579B}"/>
                </a:ext>
              </a:extLst>
            </p:cNvPr>
            <p:cNvGrpSpPr/>
            <p:nvPr/>
          </p:nvGrpSpPr>
          <p:grpSpPr>
            <a:xfrm>
              <a:off x="10369682" y="2693989"/>
              <a:ext cx="940344" cy="123216"/>
              <a:chOff x="10369682" y="2269789"/>
              <a:chExt cx="940344" cy="12321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A5338368-FF8B-2D43-EE2F-61B5C8E6A6E1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B55860C0-072E-AFFA-C496-5C23A1A117EE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AB73AE87-0DB2-FC70-7B97-2AA2789CABDC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59054B82-E727-CA4C-38A3-641417EEE51C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DFE1753C-9F7F-41DF-7412-83B4C58E39E4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FC28352-D5D2-0215-C001-071E92260E3B}"/>
                </a:ext>
              </a:extLst>
            </p:cNvPr>
            <p:cNvGrpSpPr/>
            <p:nvPr/>
          </p:nvGrpSpPr>
          <p:grpSpPr>
            <a:xfrm>
              <a:off x="10373478" y="2909128"/>
              <a:ext cx="940344" cy="123216"/>
              <a:chOff x="10369682" y="2269789"/>
              <a:chExt cx="940344" cy="123216"/>
            </a:xfrm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EACE60F4-5B71-53FB-EB82-591DE60F1CBF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DB13B206-32B6-70DB-C084-4D2678F930A1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10835C37-9700-F7FB-9C95-024E12892DA4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CD7C5D8B-C359-B333-EC62-C98DAE146E32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4107588B-637A-FA6A-3710-F370739BCCBA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42BBEE38-A3EA-4B2E-DF6F-104C79647DFD}"/>
                </a:ext>
              </a:extLst>
            </p:cNvPr>
            <p:cNvGrpSpPr/>
            <p:nvPr/>
          </p:nvGrpSpPr>
          <p:grpSpPr>
            <a:xfrm>
              <a:off x="10378241" y="3124267"/>
              <a:ext cx="940344" cy="123216"/>
              <a:chOff x="10369682" y="2269789"/>
              <a:chExt cx="940344" cy="123216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F2C5727-86DA-F2C6-7751-A79196A88F56}"/>
                  </a:ext>
                </a:extLst>
              </p:cNvPr>
              <p:cNvSpPr/>
              <p:nvPr/>
            </p:nvSpPr>
            <p:spPr>
              <a:xfrm>
                <a:off x="10369682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F70042C9-03AC-F955-8331-22F48500B8B7}"/>
                  </a:ext>
                </a:extLst>
              </p:cNvPr>
              <p:cNvSpPr/>
              <p:nvPr/>
            </p:nvSpPr>
            <p:spPr>
              <a:xfrm>
                <a:off x="10573964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99330BDE-007B-573C-C9F8-B54DE9EC5267}"/>
                  </a:ext>
                </a:extLst>
              </p:cNvPr>
              <p:cNvSpPr/>
              <p:nvPr/>
            </p:nvSpPr>
            <p:spPr>
              <a:xfrm>
                <a:off x="10778246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2ED51344-CCE4-596D-0CA0-9EBCB07ECAA3}"/>
                  </a:ext>
                </a:extLst>
              </p:cNvPr>
              <p:cNvSpPr/>
              <p:nvPr/>
            </p:nvSpPr>
            <p:spPr>
              <a:xfrm>
                <a:off x="10982528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A463B26-9ECC-AFE6-C52B-AC471AD598DD}"/>
                  </a:ext>
                </a:extLst>
              </p:cNvPr>
              <p:cNvSpPr/>
              <p:nvPr/>
            </p:nvSpPr>
            <p:spPr>
              <a:xfrm>
                <a:off x="11186810" y="2269789"/>
                <a:ext cx="123216" cy="1232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2050" name="Picture 2" descr="porträt eines selbstbewussten jungen geschäftsmannes - informatiker stock-fotos und bilder">
            <a:extLst>
              <a:ext uri="{FF2B5EF4-FFF2-40B4-BE49-F238E27FC236}">
                <a16:creationId xmlns:a16="http://schemas.microsoft.com/office/drawing/2014/main" id="{DEF52F5B-6A79-7A26-C6AF-161AB1DC9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3" r="25835"/>
          <a:stretch/>
        </p:blipFill>
        <p:spPr bwMode="auto">
          <a:xfrm>
            <a:off x="838200" y="1690689"/>
            <a:ext cx="3798651" cy="509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CDD1F2-45F9-A23B-2662-E8F9003B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090" y="5905498"/>
            <a:ext cx="583130" cy="77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4F7F31-D1AE-56CA-A214-D3EE7DB6D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9"/>
          <a:stretch/>
        </p:blipFill>
        <p:spPr bwMode="auto">
          <a:xfrm>
            <a:off x="9598065" y="5905498"/>
            <a:ext cx="1027939" cy="77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BA108A2-8DFB-3E50-10CC-274266EDE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/>
          <a:stretch/>
        </p:blipFill>
        <p:spPr bwMode="auto">
          <a:xfrm>
            <a:off x="10732849" y="5905845"/>
            <a:ext cx="988002" cy="77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8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B3BF5-D622-4826-8D02-440BD5D7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Kontext Diagramm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0D6D311-30FA-EFE2-71D1-3467FFDBB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943" y="1690688"/>
            <a:ext cx="7762114" cy="499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4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EDC81-55EA-75F3-9A71-5872C119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4.1. Aktoren und Use Cases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A53FDC1-8763-901D-1731-7B75E59BE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167000"/>
              </p:ext>
            </p:extLst>
          </p:nvPr>
        </p:nvGraphicFramePr>
        <p:xfrm>
          <a:off x="838199" y="1825625"/>
          <a:ext cx="10515599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88">
                  <a:extLst>
                    <a:ext uri="{9D8B030D-6E8A-4147-A177-3AD203B41FA5}">
                      <a16:colId xmlns:a16="http://schemas.microsoft.com/office/drawing/2014/main" val="3089036562"/>
                    </a:ext>
                  </a:extLst>
                </a:gridCol>
                <a:gridCol w="6009211">
                  <a:extLst>
                    <a:ext uri="{9D8B030D-6E8A-4147-A177-3AD203B41FA5}">
                      <a16:colId xmlns:a16="http://schemas.microsoft.com/office/drawing/2014/main" val="2855243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Aktoren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Administrator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 Administrator ist ein Benutzer der Seite mit weitreichenden Berechtigungen, welcher Produkte bearbeiten, anlegen als auch löschen kann.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7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Registrierter Benutzer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 registrierter Benutzer kann auf der Seite nicht nur Bestellungen tätigen sondern von weitreichenden Informationen gebrauch machen, als auch seine Historie begutachten und weitere Funktionen verwenden.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90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Seitenbesucher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 Seitenbesucher kann sich lediglich Informationen anschauen und Bestellungen als Gast mit eingeschränkter Funktionalität tätigen.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476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1871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2EA44-B3AD-8687-EB59-1119FB13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4.2. Aktoren und Use Cases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65EF3C-255D-4DEF-F8C7-56F0A9875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9170" y="1461324"/>
            <a:ext cx="6693659" cy="50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20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Breitbild</PresentationFormat>
  <Paragraphs>171</Paragraphs>
  <Slides>24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</vt:lpstr>
      <vt:lpstr>PowerPoint-Präsentation</vt:lpstr>
      <vt:lpstr>1. Projektziele</vt:lpstr>
      <vt:lpstr>2. Persona – Nico Hoffmann</vt:lpstr>
      <vt:lpstr>2. Persona – Heidi Müller</vt:lpstr>
      <vt:lpstr>2. Persona – Greta Waldmeier</vt:lpstr>
      <vt:lpstr>2. Persona – Thorsten Schröder</vt:lpstr>
      <vt:lpstr>3. Kontext Diagramm</vt:lpstr>
      <vt:lpstr>4.1. Aktoren und Use Cases</vt:lpstr>
      <vt:lpstr>4.2. Aktoren und Use Cases</vt:lpstr>
      <vt:lpstr>4.3. Use-Case-Spezifikation: geringer Detailgrad</vt:lpstr>
      <vt:lpstr>4.3. Use-Case-Spezifikation: geringer Detailgrad</vt:lpstr>
      <vt:lpstr>4.3. Use-Case-Spezifikation: geringer Detailgrad</vt:lpstr>
      <vt:lpstr>4.3. Use-Case-Spezifikation: geringer Detailgrad</vt:lpstr>
      <vt:lpstr>4.3. Use-Case-Spezifikation: geringer Detailgrad</vt:lpstr>
      <vt:lpstr>Design</vt:lpstr>
      <vt:lpstr>                       Moodboard</vt:lpstr>
      <vt:lpstr>                       Style Tile</vt:lpstr>
      <vt:lpstr>Navigation</vt:lpstr>
      <vt:lpstr>                       Site-Map</vt:lpstr>
      <vt:lpstr>Prototypen – use case etc.???</vt:lpstr>
      <vt:lpstr>                       Page Structure</vt:lpstr>
      <vt:lpstr>                       Wichtigste Texte</vt:lpstr>
      <vt:lpstr>                       Mobile version</vt:lpstr>
      <vt:lpstr>                       Desktop 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Abgabe 1</dc:title>
  <dc:creator>Buhl, Pascal</dc:creator>
  <cp:lastModifiedBy>Pascal Buhl</cp:lastModifiedBy>
  <cp:revision>7</cp:revision>
  <dcterms:created xsi:type="dcterms:W3CDTF">2023-03-27T19:15:29Z</dcterms:created>
  <dcterms:modified xsi:type="dcterms:W3CDTF">2023-04-11T22:15:05Z</dcterms:modified>
</cp:coreProperties>
</file>